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61" r:id="rId3"/>
    <p:sldId id="266" r:id="rId4"/>
    <p:sldId id="267" r:id="rId5"/>
    <p:sldId id="257" r:id="rId6"/>
    <p:sldId id="258" r:id="rId7"/>
    <p:sldId id="260" r:id="rId8"/>
    <p:sldId id="259" r:id="rId9"/>
    <p:sldId id="262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4E363-8427-EACA-90CD-E4118B857F37}" v="9" dt="2022-05-09T11:53:49.991"/>
    <p1510:client id="{2C2D84BC-81A8-5CEC-ED1A-00E113E40C4A}" v="61" dt="2022-05-10T12:15:15.963"/>
    <p1510:client id="{9A43093F-AE7A-1ADA-9F0D-A1C3E1BFE0D8}" v="61" dt="2022-04-29T11:57:48.605"/>
    <p1510:client id="{AA542001-51F0-4262-84F1-2BD1B0AAA2DA}" v="119" dt="2022-04-07T12:13:52.438"/>
    <p1510:client id="{B9A80BED-98B1-56EA-E55A-62E06067E68E}" v="998" dt="2022-04-28T12:16:56.550"/>
    <p1510:client id="{C7388578-C695-BF72-A478-C76545EEEB20}" v="5" dt="2022-05-02T11:37:44.450"/>
    <p1510:client id="{F75E18C5-9C19-C455-4088-694EB8E2691C}" v="36" dt="2022-05-11T11:44:29.965"/>
    <p1510:client id="{FB77D132-FA7B-3972-E5FA-32F0D35587BD}" v="3" dt="2022-05-03T12:15:47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31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6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9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414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3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4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0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0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08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252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5/13/2022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32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04" r:id="rId6"/>
    <p:sldLayoutId id="2147483700" r:id="rId7"/>
    <p:sldLayoutId id="2147483701" r:id="rId8"/>
    <p:sldLayoutId id="2147483702" r:id="rId9"/>
    <p:sldLayoutId id="2147483703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iracleshappen13.blogspot.com/2013/03/playing-with-time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how-to-really-help-people-with-depression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2569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C161B-40C3-41EF-9FD2-237AA4A27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4989"/>
            <a:ext cx="12192000" cy="3952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897073"/>
            <a:ext cx="10268712" cy="2688020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How to be a good Grader.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120" y="640822"/>
            <a:ext cx="10268712" cy="113953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Olivia Bailey (the best grader ever.)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E6B0-6831-6F8F-FB80-A6721077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your time.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7C0E9-AD50-4E84-F7F0-D21635066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They deserve your time!</a:t>
            </a:r>
          </a:p>
          <a:p>
            <a:r>
              <a:rPr lang="en-US" dirty="0"/>
              <a:t>Be patient and really read!!</a:t>
            </a:r>
          </a:p>
        </p:txBody>
      </p:sp>
      <p:pic>
        <p:nvPicPr>
          <p:cNvPr id="4" name="Picture 4" descr="A picture containing sky, outdoor, clouds, day&#10;&#10;Description automatically generated">
            <a:extLst>
              <a:ext uri="{FF2B5EF4-FFF2-40B4-BE49-F238E27FC236}">
                <a16:creationId xmlns:a16="http://schemas.microsoft.com/office/drawing/2014/main" id="{E654776C-C908-91CD-DCC1-68AEF01EA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96025" y="3332170"/>
            <a:ext cx="4362448" cy="321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63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3EE4-1AEB-EC64-2908-151A0ACCB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good grading.</a:t>
            </a:r>
            <a:br>
              <a:rPr lang="en-US" dirty="0"/>
            </a:br>
            <a:r>
              <a:rPr lang="en-US" dirty="0"/>
              <a:t>- Very in Depth.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F15DF80-5E5C-2605-FF82-0ADD02C72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25649" y="2843364"/>
            <a:ext cx="4585909" cy="3397097"/>
          </a:xfr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C5457B3-0BB7-6BC0-5CAA-EB47206B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01991" y="2873828"/>
            <a:ext cx="4552647" cy="3408438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50CF0DF-DDBF-BB82-F816-6692191A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62725" y="2843591"/>
            <a:ext cx="4552647" cy="3420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F70537-7285-7FE9-9C42-63A7AB93E077}"/>
              </a:ext>
            </a:extLst>
          </p:cNvPr>
          <p:cNvSpPr/>
          <p:nvPr/>
        </p:nvSpPr>
        <p:spPr>
          <a:xfrm>
            <a:off x="2760133" y="2669419"/>
            <a:ext cx="919238" cy="290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9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1D83-2970-00B9-B4FB-B2F18826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Send emails.</a:t>
            </a:r>
          </a:p>
        </p:txBody>
      </p:sp>
      <p:pic>
        <p:nvPicPr>
          <p:cNvPr id="4" name="Picture 4" descr="How to Write a Friendly Reminder Email: 12 Steps (with ...">
            <a:extLst>
              <a:ext uri="{FF2B5EF4-FFF2-40B4-BE49-F238E27FC236}">
                <a16:creationId xmlns:a16="http://schemas.microsoft.com/office/drawing/2014/main" id="{832AD4A1-BF5D-8846-A035-0A658FA53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97" y="3104147"/>
            <a:ext cx="3694176" cy="27706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1F6D-10BC-352A-6901-6DD3CFF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240" y="2835776"/>
            <a:ext cx="5932591" cy="327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000" dirty="0"/>
              <a:t>The kiddos love to know who is grading their work</a:t>
            </a:r>
          </a:p>
          <a:p>
            <a:pPr>
              <a:lnSpc>
                <a:spcPct val="91000"/>
              </a:lnSpc>
            </a:pPr>
            <a:endParaRPr lang="en-US" sz="2000"/>
          </a:p>
          <a:p>
            <a:pPr>
              <a:lnSpc>
                <a:spcPct val="91000"/>
              </a:lnSpc>
            </a:pPr>
            <a:r>
              <a:rPr lang="en-US" sz="2000" dirty="0"/>
              <a:t>They will be much more excited to put work into their assignments and probably will want to redo it more times if they know who you are.</a:t>
            </a:r>
          </a:p>
          <a:p>
            <a:pPr>
              <a:lnSpc>
                <a:spcPct val="91000"/>
              </a:lnSpc>
            </a:pPr>
            <a:r>
              <a:rPr lang="en-US" sz="2000" dirty="0"/>
              <a:t>Some might not ever respond to you and that’s ok, but the ones that do, really appreciate it!</a:t>
            </a:r>
          </a:p>
          <a:p>
            <a:pPr>
              <a:lnSpc>
                <a:spcPct val="91000"/>
              </a:lnSpc>
            </a:pPr>
            <a:endParaRPr lang="en-US" sz="2000"/>
          </a:p>
          <a:p>
            <a:pPr>
              <a:lnSpc>
                <a:spcPct val="91000"/>
              </a:lnSpc>
            </a:pPr>
            <a:endParaRPr lang="en-US" sz="2000"/>
          </a:p>
          <a:p>
            <a:pPr>
              <a:lnSpc>
                <a:spcPct val="91000"/>
              </a:lnSpc>
            </a:pP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75F7D-07B2-F22C-4739-DFE3B92E38C3}"/>
              </a:ext>
            </a:extLst>
          </p:cNvPr>
          <p:cNvSpPr txBox="1"/>
          <p:nvPr/>
        </p:nvSpPr>
        <p:spPr>
          <a:xfrm rot="-1740000">
            <a:off x="1497807" y="3414712"/>
            <a:ext cx="82629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/>
              <a:t>AS STUDENT</a:t>
            </a:r>
          </a:p>
        </p:txBody>
      </p:sp>
    </p:spTree>
    <p:extLst>
      <p:ext uri="{BB962C8B-B14F-4D97-AF65-F5344CB8AC3E}">
        <p14:creationId xmlns:p14="http://schemas.microsoft.com/office/powerpoint/2010/main" val="320162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1D83-2970-00B9-B4FB-B2F18826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Good emails.</a:t>
            </a:r>
            <a:br>
              <a:rPr lang="en-US" dirty="0"/>
            </a:br>
            <a:r>
              <a:rPr lang="en-US" sz="6000" dirty="0"/>
              <a:t>- how to write an epic email</a:t>
            </a:r>
            <a:br>
              <a:rPr lang="en-US" dirty="0"/>
            </a:br>
            <a:r>
              <a:rPr lang="en-US" sz="4800" dirty="0"/>
              <a:t>--Subject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1F6D-10BC-352A-6901-6DD3CFF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619503"/>
            <a:ext cx="10268712" cy="359359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Please </a:t>
            </a:r>
            <a:r>
              <a:rPr lang="en-US" dirty="0" err="1"/>
              <a:t>Please</a:t>
            </a:r>
            <a:r>
              <a:rPr lang="en-US" dirty="0"/>
              <a:t> </a:t>
            </a:r>
            <a:r>
              <a:rPr lang="en-US" dirty="0" err="1"/>
              <a:t>Please</a:t>
            </a:r>
            <a:r>
              <a:rPr lang="en-US" dirty="0"/>
              <a:t> learn to add a subject line that makes sense! This is very helpful for both parties.</a:t>
            </a:r>
          </a:p>
          <a:p>
            <a:pPr marL="457200" indent="-457200">
              <a:buChar char="•"/>
            </a:pPr>
            <a:r>
              <a:rPr lang="en-US" dirty="0"/>
              <a:t>Be concise</a:t>
            </a:r>
          </a:p>
          <a:p>
            <a:pPr marL="457200" indent="-457200">
              <a:buChar char="•"/>
            </a:pPr>
            <a:r>
              <a:rPr lang="en-US" dirty="0"/>
              <a:t>State exactly what the email is about</a:t>
            </a:r>
          </a:p>
          <a:p>
            <a:pPr marL="457200" indent="-457200">
              <a:buChar char="•"/>
            </a:pPr>
            <a:r>
              <a:rPr lang="en-US" dirty="0"/>
              <a:t>Include your last name</a:t>
            </a:r>
          </a:p>
          <a:p>
            <a:pPr marL="457200" indent="-457200">
              <a:buChar char="•"/>
            </a:pPr>
            <a:endParaRPr lang="en-US" dirty="0"/>
          </a:p>
          <a:p>
            <a:pPr marL="457200" indent="-457200">
              <a:buChar char="•"/>
            </a:pPr>
            <a:r>
              <a:rPr lang="en-US" dirty="0"/>
              <a:t>EX! If they are sending you back revisions of their #4 the subject line should reader 'Number 4 Revisions (LASTNAME)'</a:t>
            </a:r>
          </a:p>
        </p:txBody>
      </p:sp>
    </p:spTree>
    <p:extLst>
      <p:ext uri="{BB962C8B-B14F-4D97-AF65-F5344CB8AC3E}">
        <p14:creationId xmlns:p14="http://schemas.microsoft.com/office/powerpoint/2010/main" val="1124111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1D83-2970-00B9-B4FB-B2F18826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Good emails.</a:t>
            </a:r>
            <a:br>
              <a:rPr lang="en-US" dirty="0"/>
            </a:br>
            <a:r>
              <a:rPr lang="en-US" sz="6000" dirty="0"/>
              <a:t>- how to write an epic email</a:t>
            </a:r>
            <a:br>
              <a:rPr lang="en-US" dirty="0"/>
            </a:br>
            <a:r>
              <a:rPr lang="en-US" sz="4800" dirty="0"/>
              <a:t>--Content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1F6D-10BC-352A-6901-6DD3CFFC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619503"/>
            <a:ext cx="10268712" cy="35935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Greeting! Start every email with a professional greeting THEN press enter.</a:t>
            </a:r>
          </a:p>
          <a:p>
            <a:r>
              <a:rPr lang="en-US" dirty="0"/>
              <a:t>The meat of the email should attempt to be a compliment sandwich. </a:t>
            </a:r>
          </a:p>
          <a:p>
            <a:pPr marL="514350" indent="-514350">
              <a:buAutoNum type="arabicPeriod"/>
            </a:pPr>
            <a:r>
              <a:rPr lang="en-US" dirty="0"/>
              <a:t>State something good they did.</a:t>
            </a:r>
          </a:p>
          <a:p>
            <a:pPr marL="514350" indent="-514350">
              <a:buAutoNum type="arabicPeriod"/>
            </a:pPr>
            <a:r>
              <a:rPr lang="en-US" dirty="0"/>
              <a:t>The few things they need to work on and improve.</a:t>
            </a:r>
          </a:p>
          <a:p>
            <a:pPr marL="514350" indent="-514350">
              <a:buAutoNum type="arabicPeriod"/>
            </a:pPr>
            <a:r>
              <a:rPr lang="en-US" dirty="0"/>
              <a:t>Then end by saying you 'can't wait to read their new work' or that 'they’ve got this!'.</a:t>
            </a:r>
          </a:p>
          <a:p>
            <a:r>
              <a:rPr lang="en-US" dirty="0"/>
              <a:t>To end the email PRESS ENTER AGAIN. Sign off with a friendly goodbye and your first and last name.</a:t>
            </a:r>
          </a:p>
          <a:p>
            <a:r>
              <a:rPr lang="en-US" dirty="0"/>
              <a:t>If you want to be slightly silly, I always added a fun smiley face at the end, so kids knew I was a student too. Memes are good too, BUT SCHOOL APPROPRIATE.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7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E443-5A87-61DE-74FB-90C03FF3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Nice.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03EB3-E166-CAA1-937B-1995C46FB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They are younger than you and still learning skills.</a:t>
            </a:r>
          </a:p>
          <a:p>
            <a:endParaRPr lang="en-US" dirty="0"/>
          </a:p>
          <a:p>
            <a:r>
              <a:rPr lang="en-US" dirty="0"/>
              <a:t>Be kind and professional, set a good example... you never know who is going to be in A-level next year.</a:t>
            </a:r>
          </a:p>
        </p:txBody>
      </p:sp>
      <p:pic>
        <p:nvPicPr>
          <p:cNvPr id="4" name="Picture 4" descr="Free photo Emoticon Smile Smiley Yellow Emoji Happy Joy ...">
            <a:extLst>
              <a:ext uri="{FF2B5EF4-FFF2-40B4-BE49-F238E27FC236}">
                <a16:creationId xmlns:a16="http://schemas.microsoft.com/office/drawing/2014/main" id="{29958313-A0F8-C686-A8A1-5E4453702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775" y="411718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6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EFA61-F0F8-4F4A-B750-81EE924F1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4" y="0"/>
            <a:ext cx="7534655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A4171-7BB6-FAB0-EF7C-53D61644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11" y="317500"/>
            <a:ext cx="5927576" cy="1701800"/>
          </a:xfrm>
        </p:spPr>
        <p:txBody>
          <a:bodyPr>
            <a:normAutofit/>
          </a:bodyPr>
          <a:lstStyle/>
          <a:p>
            <a:r>
              <a:rPr lang="en-US" sz="5600"/>
              <a:t>Really Read their stuff.</a:t>
            </a:r>
          </a:p>
        </p:txBody>
      </p:sp>
      <p:pic>
        <p:nvPicPr>
          <p:cNvPr id="4" name="Picture 4" descr="Young Executive In Suit Sitting In Chair Reading Intensely ...">
            <a:extLst>
              <a:ext uri="{FF2B5EF4-FFF2-40B4-BE49-F238E27FC236}">
                <a16:creationId xmlns:a16="http://schemas.microsoft.com/office/drawing/2014/main" id="{AC23C4EB-1D61-AA10-E4BB-7AA7AEC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21" r="40979" b="2"/>
          <a:stretch/>
        </p:blipFill>
        <p:spPr>
          <a:xfrm>
            <a:off x="20" y="10"/>
            <a:ext cx="4657324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31A20-A9B2-D58A-B2F5-7D8036BF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0" y="2587625"/>
            <a:ext cx="5927577" cy="3594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200"/>
              <a:t>Yeah, it probably isn't very good BUT at least they tried and turned something in!</a:t>
            </a:r>
          </a:p>
          <a:p>
            <a:pPr>
              <a:lnSpc>
                <a:spcPct val="91000"/>
              </a:lnSpc>
            </a:pPr>
            <a:r>
              <a:rPr lang="en-US" sz="2200"/>
              <a:t>This is your job, and they deserve your respect of at LEAST reading the work that they have turned in.</a:t>
            </a:r>
          </a:p>
          <a:p>
            <a:pPr>
              <a:lnSpc>
                <a:spcPct val="91000"/>
              </a:lnSpc>
            </a:pPr>
            <a:endParaRPr lang="en-US" sz="2200"/>
          </a:p>
          <a:p>
            <a:pPr>
              <a:lnSpc>
                <a:spcPct val="91000"/>
              </a:lnSpc>
            </a:pPr>
            <a:r>
              <a:rPr lang="en-US" sz="2200"/>
              <a:t>You know what good analysis and evaluation looks like, you picked good quotes, and you know what good work should be. HELP THEM</a:t>
            </a:r>
          </a:p>
        </p:txBody>
      </p:sp>
    </p:spTree>
    <p:extLst>
      <p:ext uri="{BB962C8B-B14F-4D97-AF65-F5344CB8AC3E}">
        <p14:creationId xmlns:p14="http://schemas.microsoft.com/office/powerpoint/2010/main" val="3912450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07A24-8050-61AD-6910-A02A1A5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6100"/>
              <a:t>Don’t be afraid to be mean.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31C0D-6A65-DE24-B101-4D6FC1067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587752"/>
            <a:ext cx="5869303" cy="35935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400"/>
              <a:t>Some of the kids are lazy but remember... THEY ARE </a:t>
            </a:r>
            <a:r>
              <a:rPr lang="en-US" sz="2400" u="sng"/>
              <a:t>AICE STUDENTS.</a:t>
            </a:r>
          </a:p>
          <a:p>
            <a:pPr>
              <a:lnSpc>
                <a:spcPct val="91000"/>
              </a:lnSpc>
            </a:pPr>
            <a:r>
              <a:rPr lang="en-US" sz="2400"/>
              <a:t>The work that they put out GOES TO CAMBRIDGE!</a:t>
            </a:r>
          </a:p>
          <a:p>
            <a:pPr>
              <a:lnSpc>
                <a:spcPct val="91000"/>
              </a:lnSpc>
            </a:pPr>
            <a:r>
              <a:rPr lang="en-US" sz="2400"/>
              <a:t>It is your job to make sure what they submit is not last-minute scrabbled garbage, give constructive criticism and put some force behind it... they might need that extra push.</a:t>
            </a:r>
          </a:p>
        </p:txBody>
      </p:sp>
      <p:pic>
        <p:nvPicPr>
          <p:cNvPr id="4" name="Picture 4" descr="Mean Teacher Yelling Stock Photo - Download Image Now - iStock">
            <a:extLst>
              <a:ext uri="{FF2B5EF4-FFF2-40B4-BE49-F238E27FC236}">
                <a16:creationId xmlns:a16="http://schemas.microsoft.com/office/drawing/2014/main" id="{3A8B2CC3-3008-920B-D431-6710416F8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6" r="-2" b="21484"/>
          <a:stretch/>
        </p:blipFill>
        <p:spPr>
          <a:xfrm>
            <a:off x="7537704" y="2264989"/>
            <a:ext cx="4654296" cy="459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2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590549-B848-FD35-8A4E-BB80A656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dirty="0"/>
              <a:t>Offer suggestions.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54218-B1E6-77CC-20AC-03BC1634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784143"/>
            <a:ext cx="5782586" cy="34330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000"/>
              <a:t>In addition to the extra push, offer suggestions that will help them improve their work.</a:t>
            </a:r>
          </a:p>
          <a:p>
            <a:pPr>
              <a:lnSpc>
                <a:spcPct val="91000"/>
              </a:lnSpc>
            </a:pPr>
            <a:r>
              <a:rPr lang="en-US" sz="2000"/>
              <a:t>If the analysis they submit SUCKS, tell them </a:t>
            </a:r>
            <a:r>
              <a:rPr lang="en-US" sz="2000" u="sng"/>
              <a:t>and then</a:t>
            </a:r>
            <a:r>
              <a:rPr lang="en-US" sz="2000"/>
              <a:t> write one out for them as an example. Sometimes they just need to see the words of analysis in action to grasp the concept.</a:t>
            </a:r>
          </a:p>
          <a:p>
            <a:pPr>
              <a:lnSpc>
                <a:spcPct val="91000"/>
              </a:lnSpc>
            </a:pPr>
            <a:r>
              <a:rPr lang="en-US" sz="2000"/>
              <a:t>If their quote SUCKS, tell them!!! They must fix it before they can move on!!</a:t>
            </a:r>
          </a:p>
        </p:txBody>
      </p:sp>
      <p:pic>
        <p:nvPicPr>
          <p:cNvPr id="4" name="Picture 4" descr="A picture containing person, person, eating, indoor&#10;&#10;Description automatically generated">
            <a:extLst>
              <a:ext uri="{FF2B5EF4-FFF2-40B4-BE49-F238E27FC236}">
                <a16:creationId xmlns:a16="http://schemas.microsoft.com/office/drawing/2014/main" id="{E5E1D11C-62AD-8E58-F827-FCA05AF10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20" r="28171" b="1"/>
          <a:stretch/>
        </p:blipFill>
        <p:spPr>
          <a:xfrm>
            <a:off x="7533136" y="2852382"/>
            <a:ext cx="4012870" cy="336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4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D69E-60F4-4F41-5FAD-809F94DF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them in real life.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FF6A-B59C-2C8B-D69B-13A0BB6CE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Unless you are besties with your AS student already, don’t try to intertwine and make new friends.</a:t>
            </a:r>
          </a:p>
          <a:p>
            <a:r>
              <a:rPr lang="en-US" dirty="0"/>
              <a:t>This is professional, don’t follow them on </a:t>
            </a:r>
            <a:r>
              <a:rPr lang="en-US" dirty="0" err="1"/>
              <a:t>insta</a:t>
            </a:r>
            <a:r>
              <a:rPr lang="en-US" dirty="0"/>
              <a:t> and they shouldn’t you, you can do without the extra follower... I promise.</a:t>
            </a:r>
          </a:p>
          <a:p>
            <a:endParaRPr lang="en-US" dirty="0"/>
          </a:p>
          <a:p>
            <a:r>
              <a:rPr lang="en-US" dirty="0"/>
              <a:t>Still be nice to them though, some students might want to ask you questions in real life... be open to this but remember, it is not required.</a:t>
            </a:r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E0BD7CD1-7AFF-EEA8-88AE-CBA6D743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09150" y="423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0213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368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Franklin Gothic Demi Cond</vt:lpstr>
      <vt:lpstr>Franklin Gothic Medium</vt:lpstr>
      <vt:lpstr>Wingdings</vt:lpstr>
      <vt:lpstr>JuxtaposeVTI</vt:lpstr>
      <vt:lpstr>How to be a good Grader.</vt:lpstr>
      <vt:lpstr>Send emails.</vt:lpstr>
      <vt:lpstr>Send Good emails. - how to write an epic email --Subject line</vt:lpstr>
      <vt:lpstr>Send Good emails. - how to write an epic email --Content</vt:lpstr>
      <vt:lpstr>Be Nice.</vt:lpstr>
      <vt:lpstr>Really Read their stuff.</vt:lpstr>
      <vt:lpstr>Don’t be afraid to be mean.</vt:lpstr>
      <vt:lpstr>Offer suggestions.</vt:lpstr>
      <vt:lpstr>Avoid them in real life.</vt:lpstr>
      <vt:lpstr>Take your time.</vt:lpstr>
      <vt:lpstr>Examples of good grading. - Very in Depth.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Crihfield Sandy</dc:creator>
  <cp:lastModifiedBy>Crihfield Sandy</cp:lastModifiedBy>
  <cp:revision>315</cp:revision>
  <dcterms:created xsi:type="dcterms:W3CDTF">2022-04-07T11:40:22Z</dcterms:created>
  <dcterms:modified xsi:type="dcterms:W3CDTF">2022-05-13T15:35:21Z</dcterms:modified>
</cp:coreProperties>
</file>